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hJiAr2URjBrvEsWO3faE6Bm3ue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41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db2a61dd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db2a61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6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5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5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5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5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6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6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6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2"/>
          <p:cNvSpPr>
            <a:spLocks noGrp="1"/>
          </p:cNvSpPr>
          <p:nvPr>
            <p:ph type="pic" idx="2"/>
          </p:nvPr>
        </p:nvSpPr>
        <p:spPr>
          <a:xfrm>
            <a:off x="1792288" y="612775"/>
            <a:ext cx="5486400" cy="4114800"/>
          </a:xfrm>
          <a:prstGeom prst="rect">
            <a:avLst/>
          </a:prstGeom>
          <a:noFill/>
          <a:ln>
            <a:noFill/>
          </a:ln>
        </p:spPr>
      </p:sp>
      <p:sp>
        <p:nvSpPr>
          <p:cNvPr id="64" name="Google Shape;64;p6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fdb2a61dd6_0_0"/>
          <p:cNvSpPr txBox="1">
            <a:spLocks noGrp="1"/>
          </p:cNvSpPr>
          <p:nvPr>
            <p:ph type="ctrTitle"/>
          </p:nvPr>
        </p:nvSpPr>
        <p:spPr>
          <a:xfrm>
            <a:off x="685800" y="2130425"/>
            <a:ext cx="7772400" cy="1470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85" name="Google Shape;85;gfdb2a61dd6_0_0"/>
          <p:cNvSpPr txBox="1">
            <a:spLocks noGrp="1"/>
          </p:cNvSpPr>
          <p:nvPr>
            <p:ph type="subTitle" idx="1"/>
          </p:nvPr>
        </p:nvSpPr>
        <p:spPr>
          <a:xfrm>
            <a:off x="1371600" y="3886200"/>
            <a:ext cx="6400800" cy="17526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endParaRPr/>
          </a:p>
        </p:txBody>
      </p:sp>
      <p:pic>
        <p:nvPicPr>
          <p:cNvPr id="86" name="Google Shape;86;gfdb2a61dd6_0_0"/>
          <p:cNvPicPr preferRelativeResize="0"/>
          <p:nvPr/>
        </p:nvPicPr>
        <p:blipFill rotWithShape="1">
          <a:blip r:embed="rId3">
            <a:alphaModFix/>
          </a:blip>
          <a:srcRect l="2765" t="31544" r="194" b="16211"/>
          <a:stretch/>
        </p:blipFill>
        <p:spPr>
          <a:xfrm>
            <a:off x="231350" y="1355075"/>
            <a:ext cx="8824525" cy="5502925"/>
          </a:xfrm>
          <a:prstGeom prst="rect">
            <a:avLst/>
          </a:prstGeom>
          <a:noFill/>
          <a:ln>
            <a:noFill/>
          </a:ln>
        </p:spPr>
      </p:pic>
      <p:sp>
        <p:nvSpPr>
          <p:cNvPr id="87" name="Google Shape;87;gfdb2a61dd6_0_0"/>
          <p:cNvSpPr txBox="1"/>
          <p:nvPr/>
        </p:nvSpPr>
        <p:spPr>
          <a:xfrm>
            <a:off x="1454225" y="528800"/>
            <a:ext cx="55029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latin typeface="Calibri"/>
                <a:ea typeface="Calibri"/>
                <a:cs typeface="Calibri"/>
                <a:sym typeface="Calibri"/>
              </a:rPr>
              <a:t>Solidity overview</a:t>
            </a:r>
            <a:endParaRPr sz="37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44" name="Google Shape;144;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45" name="Google Shape;145;p9"/>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51" name="Google Shape;151;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52" name="Google Shape;152;p10"/>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ctrTitle"/>
          </p:nvPr>
        </p:nvSpPr>
        <p:spPr>
          <a:xfrm>
            <a:off x="304800" y="457200"/>
            <a:ext cx="8382000" cy="5791199"/>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Clr>
                <a:schemeClr val="dk1"/>
              </a:buClr>
              <a:buSzPts val="4400"/>
              <a:buFont typeface="Calibri"/>
              <a:buNone/>
            </a:pPr>
            <a:r>
              <a:rPr lang="en-US" sz="3600" dirty="0"/>
              <a:t>EVM will follow these </a:t>
            </a:r>
            <a:r>
              <a:rPr lang="en-US" sz="3600" dirty="0" smtClean="0"/>
              <a:t>opcode instructions</a:t>
            </a:r>
            <a:r>
              <a:rPr lang="en-US" sz="3600" dirty="0"/>
              <a:t>.</a:t>
            </a:r>
            <a:br>
              <a:rPr lang="en-US" sz="3600" dirty="0"/>
            </a:br>
            <a:r>
              <a:rPr lang="en-US" sz="3600" dirty="0" smtClean="0"/>
              <a:t/>
            </a:r>
            <a:br>
              <a:rPr lang="en-US" sz="3600" dirty="0" smtClean="0"/>
            </a:br>
            <a:r>
              <a:rPr lang="en-US" sz="3600" dirty="0" smtClean="0"/>
              <a:t>The </a:t>
            </a:r>
            <a:r>
              <a:rPr lang="en-US" sz="3600" dirty="0"/>
              <a:t>table represents which opcode indicates which instructions.</a:t>
            </a:r>
            <a:br>
              <a:rPr lang="en-US" sz="3600" dirty="0"/>
            </a:br>
            <a:r>
              <a:rPr lang="en-US" sz="3600" dirty="0"/>
              <a:t>Now copy the ABI file in the notepad.</a:t>
            </a:r>
            <a:br>
              <a:rPr lang="en-US" sz="3600" dirty="0"/>
            </a:br>
            <a:endParaRPr sz="3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63" name="Google Shape;163;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64" name="Google Shape;164;p12"/>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70" name="Google Shape;170;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71" name="Google Shape;171;p13"/>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457200" y="274638"/>
            <a:ext cx="8229600" cy="14779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Calibri"/>
              <a:buNone/>
            </a:pPr>
            <a:r>
              <a:rPr lang="en-US" sz="3600"/>
              <a:t>The content of the ABI file will be as follows-</a:t>
            </a:r>
            <a:endParaRPr sz="3600"/>
          </a:p>
        </p:txBody>
      </p:sp>
      <p:pic>
        <p:nvPicPr>
          <p:cNvPr id="177" name="Google Shape;177;p14"/>
          <p:cNvPicPr preferRelativeResize="0"/>
          <p:nvPr/>
        </p:nvPicPr>
        <p:blipFill rotWithShape="1">
          <a:blip r:embed="rId3">
            <a:alphaModFix/>
          </a:blip>
          <a:srcRect/>
          <a:stretch/>
        </p:blipFill>
        <p:spPr>
          <a:xfrm>
            <a:off x="228600" y="1981200"/>
            <a:ext cx="8534400" cy="48768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83" name="Google Shape;183;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84" name="Google Shape;184;p15"/>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Using ABI we can communicate with the smart contract .</a:t>
            </a:r>
            <a:br>
              <a:rPr lang="en-US"/>
            </a:br>
            <a:r>
              <a:rPr lang="en-US"/>
              <a:t>It is written in json format</a:t>
            </a:r>
            <a:br>
              <a:rPr lang="en-US"/>
            </a:b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95" name="Google Shape;195;p1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96" name="Google Shape;196;p17"/>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a:spLocks noGrp="1"/>
          </p:cNvSpPr>
          <p:nvPr>
            <p:ph type="ctrTitle"/>
          </p:nvPr>
        </p:nvSpPr>
        <p:spPr>
          <a:xfrm>
            <a:off x="685800" y="914400"/>
            <a:ext cx="7772400" cy="4114799"/>
          </a:xfrm>
          <a:prstGeom prst="rect">
            <a:avLst/>
          </a:prstGeom>
          <a:noFill/>
          <a:ln>
            <a:noFill/>
          </a:ln>
        </p:spPr>
        <p:txBody>
          <a:bodyPr spcFirstLastPara="1" wrap="square" lIns="91425" tIns="45700" rIns="91425" bIns="45700" anchor="ctr" anchorCtr="0">
            <a:normAutofit/>
          </a:bodyPr>
          <a:lstStyle/>
          <a:p>
            <a:pPr marL="571500" lvl="0" indent="-571500" algn="l" rtl="0">
              <a:spcBef>
                <a:spcPts val="0"/>
              </a:spcBef>
              <a:spcAft>
                <a:spcPts val="0"/>
              </a:spcAft>
              <a:buClr>
                <a:schemeClr val="dk1"/>
              </a:buClr>
              <a:buSzPts val="4000"/>
              <a:buFont typeface="Noto Sans Symbols"/>
              <a:buChar char="❑"/>
            </a:pPr>
            <a:r>
              <a:rPr lang="en-US" sz="4000"/>
              <a:t>From smart contract (.sol file )we can generate the ABI and bytecode file but reverse process is not possible.It is one way process.</a:t>
            </a:r>
            <a:br>
              <a:rPr lang="en-US" sz="4000"/>
            </a:br>
            <a:endParaRPr sz="40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533400" y="304800"/>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Smart Contract compilation process</a:t>
            </a:r>
            <a:endParaRPr/>
          </a:p>
        </p:txBody>
      </p:sp>
      <p:sp>
        <p:nvSpPr>
          <p:cNvPr id="93" name="Google Shape;93;p1"/>
          <p:cNvSpPr txBox="1">
            <a:spLocks noGrp="1"/>
          </p:cNvSpPr>
          <p:nvPr>
            <p:ph type="subTitle" idx="1"/>
          </p:nvPr>
        </p:nvSpPr>
        <p:spPr>
          <a:xfrm>
            <a:off x="609600" y="1981200"/>
            <a:ext cx="7848600" cy="41148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Clr>
                <a:srgbClr val="888888"/>
              </a:buClr>
              <a:buSzPts val="3200"/>
              <a:buFont typeface="Noto Sans Symbols"/>
              <a:buChar char="❑"/>
            </a:pPr>
            <a:r>
              <a:rPr lang="en-US"/>
              <a:t>By the process of smart contract compilation you will understand how smart contract runs on ethereum blockchain.</a:t>
            </a:r>
            <a:endParaRPr/>
          </a:p>
          <a:p>
            <a:pPr marL="457200" lvl="0" indent="-457200" algn="l" rtl="0">
              <a:spcBef>
                <a:spcPts val="640"/>
              </a:spcBef>
              <a:spcAft>
                <a:spcPts val="0"/>
              </a:spcAft>
              <a:buClr>
                <a:srgbClr val="888888"/>
              </a:buClr>
              <a:buSzPts val="3200"/>
              <a:buFont typeface="Noto Sans Symbols"/>
              <a:buChar char="❑"/>
            </a:pPr>
            <a:r>
              <a:rPr lang="en-US"/>
              <a:t>How one smart contract communicate with the other smart contract.</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07" name="Google Shape;20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08" name="Google Shape;208;p19"/>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14" name="Google Shape;214;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15" name="Google Shape;215;p20"/>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21" name="Google Shape;221;p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22" name="Google Shape;222;p21"/>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28" name="Google Shape;228;p2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29" name="Google Shape;229;p22"/>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35" name="Google Shape;235;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36" name="Google Shape;236;p23"/>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42" name="Google Shape;242;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43" name="Google Shape;243;p24"/>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49" name="Google Shape;249;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50" name="Google Shape;250;p25"/>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56" name="Google Shape;256;p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57" name="Google Shape;257;p26"/>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7"/>
          <p:cNvSpPr txBox="1">
            <a:spLocks noGrp="1"/>
          </p:cNvSpPr>
          <p:nvPr>
            <p:ph type="ctrTitle"/>
          </p:nvPr>
        </p:nvSpPr>
        <p:spPr>
          <a:xfrm>
            <a:off x="228600" y="381000"/>
            <a:ext cx="8686800" cy="6096000"/>
          </a:xfrm>
          <a:prstGeom prst="rect">
            <a:avLst/>
          </a:prstGeom>
          <a:noFill/>
          <a:ln>
            <a:noFill/>
          </a:ln>
        </p:spPr>
        <p:txBody>
          <a:bodyPr spcFirstLastPara="1" wrap="square" lIns="91425" tIns="45700" rIns="91425" bIns="45700" anchor="ctr" anchorCtr="0">
            <a:normAutofit/>
          </a:bodyPr>
          <a:lstStyle/>
          <a:p>
            <a:pPr marL="571500" lvl="0" indent="-571500" algn="l" rtl="0">
              <a:spcBef>
                <a:spcPts val="0"/>
              </a:spcBef>
              <a:spcAft>
                <a:spcPts val="0"/>
              </a:spcAft>
              <a:buClr>
                <a:schemeClr val="dk1"/>
              </a:buClr>
              <a:buSzPts val="4400"/>
              <a:buFont typeface="Noto Sans Symbols"/>
              <a:buChar char="❑"/>
            </a:pPr>
            <a:r>
              <a:rPr lang="en-US"/>
              <a:t>Metamask is popular crypto wallet </a:t>
            </a:r>
            <a:br>
              <a:rPr lang="en-US"/>
            </a:br>
            <a:r>
              <a:rPr lang="en-US"/>
              <a:t>It provide a gateway for all the decentralized applications.</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68" name="Google Shape;268;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69" name="Google Shape;269;p28"/>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99" name="Google Shape;99;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00" name="Google Shape;100;p2"/>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75" name="Google Shape;275;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76" name="Google Shape;276;p29"/>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82" name="Google Shape;282;p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83" name="Google Shape;283;p30"/>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89" name="Google Shape;289;p3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90" name="Google Shape;290;p31"/>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96" name="Google Shape;296;p3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297" name="Google Shape;297;p32"/>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03" name="Google Shape;303;p3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04" name="Google Shape;304;p33"/>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10" name="Google Shape;310;p3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11" name="Google Shape;311;p34"/>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17" name="Google Shape;317;p3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18" name="Google Shape;318;p35"/>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24" name="Google Shape;324;p3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25" name="Google Shape;325;p36"/>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31" name="Google Shape;331;p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32" name="Google Shape;332;p37"/>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38" name="Google Shape;338;p3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39" name="Google Shape;339;p38"/>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ctrTitle"/>
          </p:nvPr>
        </p:nvSpPr>
        <p:spPr>
          <a:xfrm>
            <a:off x="228600" y="152400"/>
            <a:ext cx="8534400" cy="6324600"/>
          </a:xfrm>
          <a:prstGeom prst="rect">
            <a:avLst/>
          </a:prstGeom>
          <a:noFill/>
          <a:ln>
            <a:noFill/>
          </a:ln>
        </p:spPr>
        <p:txBody>
          <a:bodyPr spcFirstLastPara="1" wrap="square" lIns="91425" tIns="45700" rIns="91425" bIns="45700" anchor="ctr" anchorCtr="0">
            <a:normAutofit fontScale="90000"/>
          </a:bodyPr>
          <a:lstStyle/>
          <a:p>
            <a:pPr marL="571500" lvl="0" indent="-571500" algn="l" rtl="0">
              <a:spcBef>
                <a:spcPts val="0"/>
              </a:spcBef>
              <a:spcAft>
                <a:spcPts val="0"/>
              </a:spcAft>
              <a:buClr>
                <a:schemeClr val="dk1"/>
              </a:buClr>
              <a:buSzPct val="100000"/>
              <a:buFont typeface="Noto Sans Symbols"/>
              <a:buChar char="❑"/>
            </a:pP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200"/>
              <a:t>The bytecode deploy on ethereum blockchain.</a:t>
            </a:r>
            <a:br>
              <a:rPr lang="en-US" sz="2200"/>
            </a:br>
            <a:r>
              <a:rPr lang="en-US" sz="2200"/>
              <a:t/>
            </a:r>
            <a:br>
              <a:rPr lang="en-US" sz="2200"/>
            </a:br>
            <a:r>
              <a:rPr lang="en-US" sz="2200"/>
              <a:t>ABI(abstract binary interface)-It makes sure that any smart contract can communicate with other smart contract.</a:t>
            </a:r>
            <a:br>
              <a:rPr lang="en-US" sz="2200"/>
            </a:br>
            <a:r>
              <a:rPr lang="en-US" sz="2200"/>
              <a:t/>
            </a:r>
            <a:br>
              <a:rPr lang="en-US" sz="2200"/>
            </a:br>
            <a:r>
              <a:rPr lang="en-US" sz="2200"/>
              <a:t>Without ABI file it is not possible to share the data among different smart contract or can not call the function.</a:t>
            </a:r>
            <a:br>
              <a:rPr lang="en-US" sz="2200"/>
            </a:br>
            <a:r>
              <a:rPr lang="en-US" sz="2200"/>
              <a:t/>
            </a:r>
            <a:br>
              <a:rPr lang="en-US" sz="2200"/>
            </a:br>
            <a:r>
              <a:rPr lang="en-US" sz="2200"/>
              <a:t>It is bridge between one smart contract and the other smart contract or another application.</a:t>
            </a:r>
            <a:br>
              <a:rPr lang="en-US" sz="2200"/>
            </a:br>
            <a:r>
              <a:rPr lang="en-US" sz="2200"/>
              <a:t/>
            </a:r>
            <a:br>
              <a:rPr lang="en-US" sz="2200"/>
            </a:br>
            <a:r>
              <a:rPr lang="en-US" sz="2200"/>
              <a:t>Lets understand how ABI and bytecode can be generated using RemixIDE.</a:t>
            </a:r>
            <a:br>
              <a:rPr lang="en-US" sz="2200"/>
            </a:br>
            <a:r>
              <a:rPr lang="en-US" sz="2200"/>
              <a:t/>
            </a:r>
            <a:br>
              <a:rPr lang="en-US" sz="2200"/>
            </a:br>
            <a:r>
              <a:rPr lang="en-US" sz="2200"/>
              <a:t>On ethereum blockchain the whole smart contract does not deploy only the bytecode is deploy.</a:t>
            </a:r>
            <a:br>
              <a:rPr lang="en-US" sz="2200"/>
            </a:br>
            <a:r>
              <a:rPr lang="en-US" sz="2200"/>
              <a:t>Bytecode is the actual thing which runs on our ethereum blockchain not the full smart contract.</a:t>
            </a: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45" name="Google Shape;345;p3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46" name="Google Shape;346;p39"/>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52" name="Google Shape;352;p4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353" name="Google Shape;353;p40"/>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59" name="Google Shape;359;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60" name="Google Shape;360;p41"/>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66" name="Google Shape;366;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67" name="Google Shape;367;p42"/>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73" name="Google Shape;373;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74" name="Google Shape;374;p43"/>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80" name="Google Shape;380;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81" name="Google Shape;381;p44"/>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87" name="Google Shape;387;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We can add the fake ethers to metamask using Rinkeby Faucets</a:t>
            </a: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93" name="Google Shape;393;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94" name="Google Shape;394;p46"/>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400" name="Google Shape;400;p4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401" name="Google Shape;401;p47"/>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407" name="Google Shape;407;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408" name="Google Shape;408;p48"/>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11" name="Google Shape;111;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12" name="Google Shape;112;p4"/>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414" name="Google Shape;414;p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415" name="Google Shape;415;p49"/>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18" name="Google Shape;118;p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19" name="Google Shape;119;p5"/>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ctrTitle"/>
          </p:nvPr>
        </p:nvSpPr>
        <p:spPr>
          <a:xfrm>
            <a:off x="360218" y="484909"/>
            <a:ext cx="8097982" cy="6144491"/>
          </a:xfrm>
          <a:prstGeom prst="rect">
            <a:avLst/>
          </a:prstGeom>
          <a:noFill/>
          <a:ln>
            <a:noFill/>
          </a:ln>
        </p:spPr>
        <p:txBody>
          <a:bodyPr spcFirstLastPara="1" wrap="square" lIns="91425" tIns="45700" rIns="91425" bIns="45700" anchor="ctr" anchorCtr="0">
            <a:noAutofit/>
          </a:bodyPr>
          <a:lstStyle/>
          <a:p>
            <a:pPr lvl="0" algn="l">
              <a:buSzPct val="100000"/>
            </a:pPr>
            <a:r>
              <a:rPr lang="en-US" sz="2000" dirty="0"/>
              <a:t>Copy the bytecode in any notepad file.</a:t>
            </a:r>
            <a:br>
              <a:rPr lang="en-US" sz="2000" dirty="0"/>
            </a:br>
            <a:r>
              <a:rPr lang="en-US" sz="2000" dirty="0"/>
              <a:t/>
            </a:r>
            <a:br>
              <a:rPr lang="en-US" sz="2000" dirty="0"/>
            </a:br>
            <a:r>
              <a:rPr lang="en-US" sz="2000" dirty="0"/>
              <a:t>The segment before opcode will be our bytecode and it is written using </a:t>
            </a:r>
            <a:r>
              <a:rPr lang="en-US" sz="2000" dirty="0" err="1"/>
              <a:t>json</a:t>
            </a:r>
            <a:r>
              <a:rPr lang="en-US" sz="2000" dirty="0"/>
              <a:t> format</a:t>
            </a:r>
            <a:r>
              <a:rPr lang="en-US" sz="2000" dirty="0" smtClean="0"/>
              <a:t>.</a:t>
            </a:r>
            <a:br>
              <a:rPr lang="en-US" sz="2000" dirty="0" smtClean="0"/>
            </a:br>
            <a:r>
              <a:rPr lang="en-US" sz="2000" dirty="0"/>
              <a:t/>
            </a:r>
            <a:br>
              <a:rPr lang="en-US" sz="2000" dirty="0"/>
            </a:br>
            <a:r>
              <a:rPr lang="en-US" sz="2000" dirty="0"/>
              <a:t>The values starting from object is bytecode and from bytecode we can generate the opcode</a:t>
            </a:r>
            <a:r>
              <a:rPr lang="en-US" sz="2000" dirty="0" smtClean="0"/>
              <a:t>.</a:t>
            </a:r>
            <a:br>
              <a:rPr lang="en-US" sz="2000" dirty="0" smtClean="0"/>
            </a:br>
            <a:r>
              <a:rPr lang="en-US" sz="2000" dirty="0"/>
              <a:t/>
            </a:r>
            <a:br>
              <a:rPr lang="en-US" sz="2000" dirty="0"/>
            </a:br>
            <a:r>
              <a:rPr lang="en-US" sz="2000" dirty="0"/>
              <a:t>Opcodes are those instructions which is to be executed by the EVM(Ethereum virtual machine</a:t>
            </a:r>
            <a:r>
              <a:rPr lang="en-US" sz="2000" dirty="0" smtClean="0"/>
              <a:t>).</a:t>
            </a:r>
            <a:br>
              <a:rPr lang="en-US" sz="2000" dirty="0" smtClean="0"/>
            </a:br>
            <a:r>
              <a:rPr lang="en-US" sz="2000" dirty="0"/>
              <a:t/>
            </a:r>
            <a:br>
              <a:rPr lang="en-US" sz="2000" dirty="0"/>
            </a:br>
            <a:r>
              <a:rPr lang="en-US" sz="2000" dirty="0"/>
              <a:t>Opcodes are the part of the </a:t>
            </a:r>
            <a:r>
              <a:rPr lang="en-US" sz="2000" dirty="0" err="1"/>
              <a:t>intstructions</a:t>
            </a:r>
            <a:r>
              <a:rPr lang="en-US" sz="2000" dirty="0" smtClean="0"/>
              <a:t>.</a:t>
            </a:r>
            <a:br>
              <a:rPr lang="en-US" sz="2000" dirty="0" smtClean="0"/>
            </a:br>
            <a:r>
              <a:rPr lang="en-US" sz="2000" dirty="0"/>
              <a:t/>
            </a:r>
            <a:br>
              <a:rPr lang="en-US" sz="2000" dirty="0"/>
            </a:br>
            <a:r>
              <a:rPr lang="en-US" sz="2000" dirty="0"/>
              <a:t>In normal program suppose we write </a:t>
            </a:r>
            <a:r>
              <a:rPr lang="en-US" sz="2000" dirty="0" err="1"/>
              <a:t>a+b</a:t>
            </a:r>
            <a:r>
              <a:rPr lang="en-US" sz="2000" dirty="0"/>
              <a:t> here + indicates the opcode</a:t>
            </a:r>
            <a:r>
              <a:rPr lang="en-US" sz="2000" dirty="0" smtClean="0"/>
              <a:t>.</a:t>
            </a:r>
            <a:br>
              <a:rPr lang="en-US" sz="2000" dirty="0" smtClean="0"/>
            </a:br>
            <a:r>
              <a:rPr lang="en-US" sz="2000" dirty="0"/>
              <a:t/>
            </a:r>
            <a:br>
              <a:rPr lang="en-US" sz="2000" dirty="0"/>
            </a:br>
            <a:r>
              <a:rPr lang="en-US" sz="2000" dirty="0"/>
              <a:t>Opcodes comes from the bytecode</a:t>
            </a:r>
            <a:r>
              <a:rPr lang="en-US" sz="2000" dirty="0" smtClean="0"/>
              <a:t>.</a:t>
            </a:r>
            <a:br>
              <a:rPr lang="en-US" sz="2000" dirty="0" smtClean="0"/>
            </a:br>
            <a:r>
              <a:rPr lang="en-US" sz="2000" dirty="0"/>
              <a:t/>
            </a:r>
            <a:br>
              <a:rPr lang="en-US" sz="2000" dirty="0"/>
            </a:br>
            <a:r>
              <a:rPr lang="en-US" sz="2000" dirty="0"/>
              <a:t>For demonstration you can copy the bytecode excluding the double quotes.</a:t>
            </a:r>
            <a:br>
              <a:rPr lang="en-US" sz="2000" dirty="0"/>
            </a:br>
            <a:r>
              <a:rPr lang="en-US" sz="2000" dirty="0"/>
              <a:t>Before  pasting the  bytecode make sure that you ca written 0x </a:t>
            </a:r>
            <a:r>
              <a:rPr lang="en-US" sz="2000" dirty="0" err="1"/>
              <a:t>bcz</a:t>
            </a:r>
            <a:r>
              <a:rPr lang="en-US" sz="2000" dirty="0"/>
              <a:t> it is in the form of hexadecimal values.</a:t>
            </a:r>
            <a:br>
              <a:rPr lang="en-US" sz="2000" dirty="0"/>
            </a:br>
            <a:endParaRPr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30" name="Google Shape;130;p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31" name="Google Shape;131;p7"/>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37" name="Google Shape;137;p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p>
        </p:txBody>
      </p:sp>
      <p:pic>
        <p:nvPicPr>
          <p:cNvPr id="138" name="Google Shape;138;p8"/>
          <p:cNvPicPr preferRelativeResize="0"/>
          <p:nvPr/>
        </p:nvPicPr>
        <p:blipFill rotWithShape="1">
          <a:blip r:embed="rId3">
            <a:alphaModFix/>
          </a:blip>
          <a:srcRect/>
          <a:stretch/>
        </p:blipFill>
        <p:spPr>
          <a:xfrm>
            <a:off x="0" y="0"/>
            <a:ext cx="9753600" cy="73152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422</Words>
  <Application>Microsoft Office PowerPoint</Application>
  <PresentationFormat>On-screen Show (4:3)</PresentationFormat>
  <Paragraphs>12</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Noto Sans Symbols</vt:lpstr>
      <vt:lpstr>Office Theme</vt:lpstr>
      <vt:lpstr>PowerPoint Presentation</vt:lpstr>
      <vt:lpstr>Smart Contract compilation process</vt:lpstr>
      <vt:lpstr>PowerPoint Presentation</vt:lpstr>
      <vt:lpstr>                   The bytecode deploy on ethereum blockchain.  ABI(abstract binary interface)-It makes sure that any smart contract can communicate with other smart contract.  Without ABI file it is not possible to share the data among different smart contract or can not call the function.  It is bridge between one smart contract and the other smart contract or another application.  Lets understand how ABI and bytecode can be generated using RemixIDE.  On ethereum blockchain the whole smart contract does not deploy only the bytecode is deploy. Bytecode is the actual thing which runs on our ethereum blockchain not the full smart contract.       </vt:lpstr>
      <vt:lpstr>PowerPoint Presentation</vt:lpstr>
      <vt:lpstr>PowerPoint Presentation</vt:lpstr>
      <vt:lpstr>Copy the bytecode in any notepad file.  The segment before opcode will be our bytecode and it is written using json format.  The values starting from object is bytecode and from bytecode we can generate the opcode.  Opcodes are those instructions which is to be executed by the EVM(Ethereum virtual machine).  Opcodes are the part of the intstructions.  In normal program suppose we write a+b here + indicates the opcode.  Opcodes comes from the bytecode.  For demonstration you can copy the bytecode excluding the double quotes. Before  pasting the  bytecode make sure that you ca written 0x bcz it is in the form of hexadecimal values. </vt:lpstr>
      <vt:lpstr>PowerPoint Presentation</vt:lpstr>
      <vt:lpstr>PowerPoint Presentation</vt:lpstr>
      <vt:lpstr>PowerPoint Presentation</vt:lpstr>
      <vt:lpstr>PowerPoint Presentation</vt:lpstr>
      <vt:lpstr>EVM will follow these opcode instructions.  The table represents which opcode indicates which instructions. Now copy the ABI file in the notepad. </vt:lpstr>
      <vt:lpstr>PowerPoint Presentation</vt:lpstr>
      <vt:lpstr>PowerPoint Presentation</vt:lpstr>
      <vt:lpstr>The content of the ABI file will be as follows-</vt:lpstr>
      <vt:lpstr>PowerPoint Presentation</vt:lpstr>
      <vt:lpstr>Using ABI we can communicate with the smart contract . It is written in json format </vt:lpstr>
      <vt:lpstr>PowerPoint Presentation</vt:lpstr>
      <vt:lpstr>From smart contract (.sol file )we can generate the ABI and bytecode file but reverse process is not possible.It is one way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Metamask is popular crypto wallet  It provide a gateway for all the decentralized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dc:creator>
  <cp:lastModifiedBy>Windows User</cp:lastModifiedBy>
  <cp:revision>4</cp:revision>
  <dcterms:created xsi:type="dcterms:W3CDTF">2022-07-20T22:44:15Z</dcterms:created>
  <dcterms:modified xsi:type="dcterms:W3CDTF">2022-10-19T04:27:09Z</dcterms:modified>
</cp:coreProperties>
</file>